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57" r:id="rId11"/>
    <p:sldId id="263" r:id="rId12"/>
    <p:sldId id="260" r:id="rId13"/>
    <p:sldId id="264" r:id="rId14"/>
    <p:sldId id="262" r:id="rId15"/>
    <p:sldId id="284" r:id="rId16"/>
    <p:sldId id="285" r:id="rId17"/>
    <p:sldId id="286" r:id="rId18"/>
    <p:sldId id="287" r:id="rId19"/>
    <p:sldId id="283" r:id="rId20"/>
    <p:sldId id="261" r:id="rId21"/>
    <p:sldId id="265" r:id="rId22"/>
    <p:sldId id="275" r:id="rId23"/>
    <p:sldId id="276" r:id="rId24"/>
    <p:sldId id="277" r:id="rId25"/>
    <p:sldId id="266" r:id="rId26"/>
    <p:sldId id="278" r:id="rId27"/>
    <p:sldId id="279" r:id="rId28"/>
    <p:sldId id="280" r:id="rId29"/>
    <p:sldId id="281" r:id="rId30"/>
    <p:sldId id="282" r:id="rId31"/>
    <p:sldId id="288" r:id="rId32"/>
    <p:sldId id="25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8" autoAdjust="0"/>
    <p:restoredTop sz="94618" autoAdjust="0"/>
  </p:normalViewPr>
  <p:slideViewPr>
    <p:cSldViewPr>
      <p:cViewPr varScale="1">
        <p:scale>
          <a:sx n="111" d="100"/>
          <a:sy n="111" d="100"/>
        </p:scale>
        <p:origin x="17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119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55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5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5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55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A75696-266F-40EB-A536-F244DC36F5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21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568F8F-12C0-4909-9073-F5C3B6EE3BE1}" type="slidenum">
              <a:rPr lang="en-US"/>
              <a:pPr/>
              <a:t>1</a:t>
            </a:fld>
            <a:endParaRPr lang="en-US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0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10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71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11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195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12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748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13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47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14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09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15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695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16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87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17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112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18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49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19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0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9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20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26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21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216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22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18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23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473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24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441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25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43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26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1131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27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160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28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067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29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430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3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044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30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256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31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511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C47C21-49EC-4EF2-8802-AE1F392D49DC}" type="slidenum">
              <a:rPr lang="en-US"/>
              <a:pPr/>
              <a:t>32</a:t>
            </a:fld>
            <a:endParaRPr lang="en-US"/>
          </a:p>
        </p:txBody>
      </p:sp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1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4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89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5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58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6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62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7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50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8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48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0E5CE-9311-4394-9B7A-7AEA1AB68016}" type="slidenum">
              <a:rPr lang="en-US"/>
              <a:pPr/>
              <a:t>9</a:t>
            </a:fld>
            <a:endParaRPr lang="en-US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592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76825" y="3500438"/>
            <a:ext cx="3816350" cy="750887"/>
          </a:xfrm>
        </p:spPr>
        <p:txBody>
          <a:bodyPr/>
          <a:lstStyle>
            <a:lvl1pPr>
              <a:defRPr sz="2000" b="1"/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76825" y="4292600"/>
            <a:ext cx="3816350" cy="503238"/>
          </a:xfrm>
        </p:spPr>
        <p:txBody>
          <a:bodyPr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ru-RU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5463" y="188913"/>
            <a:ext cx="1871662" cy="62642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8888" y="188913"/>
            <a:ext cx="5464175" cy="62642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8888" y="1125538"/>
            <a:ext cx="3667125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8413" y="1125538"/>
            <a:ext cx="3668712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188913"/>
            <a:ext cx="71294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8888" y="1125538"/>
            <a:ext cx="74882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2"/>
            <a:r>
              <a:rPr lang="ru-RU" smtClean="0"/>
              <a:t>Fifth level</a:t>
            </a:r>
          </a:p>
          <a:p>
            <a:pPr lvl="1"/>
            <a:r>
              <a:rPr lang="ru-RU" smtClean="0"/>
              <a:t>Second level</a:t>
            </a:r>
          </a:p>
          <a:p>
            <a:pPr lvl="0"/>
            <a:r>
              <a:rPr lang="ru-RU" smtClean="0"/>
              <a:t>Third level</a:t>
            </a:r>
          </a:p>
          <a:p>
            <a:pPr lvl="1"/>
            <a:r>
              <a:rPr lang="ru-RU" smtClean="0"/>
              <a:t>Fourth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rgbClr val="00000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32040" y="3717032"/>
            <a:ext cx="4105275" cy="504825"/>
          </a:xfrm>
          <a:noFill/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ru-RU" sz="30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Общественно-государственная система противодействия экстремизму и терроризму</a:t>
            </a:r>
            <a:endParaRPr lang="uk-UA" sz="30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Правовая основа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5"/>
            <a:ext cx="7849245" cy="432048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Правовую основу борьбы с экстремизмом и терроризмом составляют:  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Конституция  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Российской   Федерации,  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Уголовный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кодекс Российской  Федерации, 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Кодекс  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Российской Федерации   об   административных правонарушениях,  Федеральные    законы: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«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  противодействии   экстремистской  деятельности», 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«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 противодействии терроризму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»,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общепризнанные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принципы и нормы международного права,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международные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договоры Российской Федерации, федеральные законы, </a:t>
            </a:r>
            <a:endParaRPr lang="en-US" altLang="ko-KR" sz="2200" dirty="0">
              <a:latin typeface="Verdana" pitchFamily="34" charset="0"/>
              <a:ea typeface="굴림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Правовая основа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5"/>
            <a:ext cx="7849245" cy="4320480"/>
          </a:xfrm>
        </p:spPr>
        <p:txBody>
          <a:bodyPr/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нормативные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правовые акты Президента Российской Федерации,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нормативные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правовые акты Правительства Российской Федерации </a:t>
            </a:r>
            <a:endParaRPr lang="ru-RU" altLang="ko-KR" sz="220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другие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нормативные правовые акты, направленные на противодействие терроризму и экстремизму.</a:t>
            </a:r>
            <a:endParaRPr lang="en-US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64" y="3789040"/>
            <a:ext cx="280831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7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5888"/>
            <a:ext cx="8784976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</a:t>
            </a:r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экстремизму и терроризму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5"/>
            <a:ext cx="7849245" cy="432048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За последние годы в Российской Федерации создана своя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система законодательства в сфере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Предупреждения террористической и экстремистской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деятельности. Особый упор сделан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на совершенствование соответствующей имеющихся 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государства правовых рычагов для предотвращения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и должного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реагирования на экстремистские проявления в общественной среде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и террористическую деятельность.</a:t>
            </a:r>
            <a:endParaRPr lang="en-US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885" y="4869160"/>
            <a:ext cx="1844245" cy="185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23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b="6227"/>
          <a:stretch/>
        </p:blipFill>
        <p:spPr>
          <a:xfrm>
            <a:off x="3131840" y="5013177"/>
            <a:ext cx="2780642" cy="184482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5888"/>
            <a:ext cx="8784976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</a:t>
            </a:r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экстремизму и терроризму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5"/>
            <a:ext cx="7849245" cy="432048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Общегосударственная система противодействия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э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кстремизму и терроризму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представляет собой совокупность субъектов противодействия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экстремизму и терроризму и нормативных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правовых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актов, регулирующих их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деятельность по выявлению, предупреждению (профилактике), пресечению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, раскрытию и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р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асследованию экстремисткой и террористической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деятельности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, минимизации и ликвидации последствий проявлений экстремизма и терроризма.</a:t>
            </a:r>
            <a:endParaRPr lang="en-US" altLang="ko-KR" sz="220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0758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Общегосударственная система противодействия </a:t>
            </a:r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1. Общегосударственная система противодействия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представляет собой совокупность субъектов противодействия терроризму и нормативных правовых актов, регулирующих их деятельность по выявлению, предупреждению (профилактике), пресечению, раскрытию и расследованию террористической деятельности, минимизации и (или) ликвидации последствий проявлений терроризма.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3084" b="28223"/>
          <a:stretch/>
        </p:blipFill>
        <p:spPr>
          <a:xfrm>
            <a:off x="2771800" y="4843117"/>
            <a:ext cx="3048534" cy="201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81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Общегосударственная система противодействия </a:t>
            </a:r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2. Общегосударственная система противодействия терроризму призвана обеспечить проведение единой государственной политики в области противодействия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 и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направлена на защиту основных прав и свобод человека и гражданина, обеспечение национальной безопасности РФ.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7784" y="2348880"/>
            <a:ext cx="4374501" cy="434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26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Общегосударственная система противодействия </a:t>
            </a:r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3. Субъектами противодействия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являются уполномоченные органы государственной власти и органы местного самоуправления, в компетенцию которых входит проведение мероприятий по противодействию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и экстремизму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,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негосударственные организации и объединения, а также граждане, оказывающие содействие органам государственной власти и органам местного самоуправления в осуществлении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антитеррористических и антиэкстремистских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2477899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Общегосударственная система противодействия </a:t>
            </a:r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4. Координацию деятельности по противодействию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экстремизму,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организацию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планирования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применения сил и средств федеральных органов исполнительной власти и их территориальных органов по борьбе с терроризмом, а также управление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контртеррористическими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операциями обеспечивают Национальный антитеррористический комитет, Федеральный оперативный штаб, антитеррористические комиссии и оперативные штабы в субъектах РФ.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20354" b="23318"/>
          <a:stretch/>
        </p:blipFill>
        <p:spPr>
          <a:xfrm>
            <a:off x="2410829" y="5366243"/>
            <a:ext cx="4322342" cy="145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23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Общегосударственная система противодействия </a:t>
            </a:r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5.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Цель противодействия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в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Российской Федерации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- защита личности, общества и государства от террористических актов и иных проявлений терроризма.</a:t>
            </a:r>
          </a:p>
        </p:txBody>
      </p:sp>
      <p:pic>
        <p:nvPicPr>
          <p:cNvPr id="1028" name="Picture 4" descr="http://reabcentr.spb.ru/wp-content/uploads/2021/07/Slay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56992"/>
            <a:ext cx="5313109" cy="315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398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принципы противодействия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616623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1) обеспечение прав и свобод человека и гражданина;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2) законность;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3) неотвратимость наказания;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4)комплексное использование политических, информационно пропагандистских, социально-экономических, правовых, специальных и иных мер противодействия терроризму и экстремизму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приоритет мер предупреждения;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6) конфиденциальность сведений;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7) минимизация и  ликвидация последствий;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8) соразмерность мер противодействия степени общественной опасности. 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2003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Терроризм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— идеология насилия и практика воздействия на принятие решения органами государственной власти, органами местного самоуправления или международными организациями, связанные с устрашением населения и (или) иными формами противоправных насильственных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действий.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642" y="4077072"/>
            <a:ext cx="4943872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45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5934" t="15899" r="22197" b="13908"/>
          <a:stretch/>
        </p:blipFill>
        <p:spPr>
          <a:xfrm>
            <a:off x="4860032" y="5013176"/>
            <a:ext cx="2616890" cy="17247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Органы, осуществляющие борьбу с терроризмом и экстремизмом в </a:t>
            </a:r>
            <a:r>
              <a:rPr lang="ru-RU" altLang="ko-KR" sz="2200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Российской Федерации: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ФСБ России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МВД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Национальная гвардия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Служба внешней разведки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Федеральная налоговая служба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Федеральная служба охраны (ФС0)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Федеральная пограничная служба ФСБ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Вооруженные силы РФ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МЧС РФ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69865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В настоящее время во всемирной сети представлены практически все типы организаций, применяющих в своей деятельности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экстремистские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и террористические методы. Число сайтов, содержащих материалы экстремистского характера, превышает семь тысяч, в том числе более ста пятидесяти русскоязычных, и оно постоянно растет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.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3893295"/>
            <a:ext cx="4464496" cy="2964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5370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Спецслужбами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и правоохранительными органами фиксируется использование идеологами террористических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и экстремистских организаций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все новых и новых средств коммуникации для наибольшего охвата аудитории. Так, параллельно с развитием сервисов мобильной связи делаются доступными скачивание экстремистской литературы на мобильный телефон, соответствующие E-</a:t>
            </a:r>
            <a:r>
              <a:rPr lang="ru-RU" altLang="ko-KR" sz="2200" dirty="0" err="1">
                <a:latin typeface="Verdana" pitchFamily="34" charset="0"/>
                <a:ea typeface="굴림" charset="-127"/>
              </a:rPr>
              <a:t>mail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, MMS и SMS-рассылки и т.д.</a:t>
            </a:r>
          </a:p>
        </p:txBody>
      </p:sp>
    </p:spTree>
    <p:extLst>
      <p:ext uri="{BB962C8B-B14F-4D97-AF65-F5344CB8AC3E}">
        <p14:creationId xmlns:p14="http://schemas.microsoft.com/office/powerpoint/2010/main" val="42891694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Наряду с использованием новейших информационных технологий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экстремистскими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и террористическими организациями в целях вербовки молодежи также задействуются и традиционные каналы социального взаимодействия.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Значительным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идеологическим ресурсом экстремистов, террористов и бандподполий является обучение молодых граждан России в зарубежных теологических учебных заведениях. Основная категория обучающихся - молодые люди в возрасте 20-25 лет.</a:t>
            </a:r>
          </a:p>
        </p:txBody>
      </p:sp>
    </p:spTree>
    <p:extLst>
      <p:ext uri="{BB962C8B-B14F-4D97-AF65-F5344CB8AC3E}">
        <p14:creationId xmlns:p14="http://schemas.microsoft.com/office/powerpoint/2010/main" val="3921669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Для противодействия этим негативным тенденциям органы государственной власти, местного самоуправления с привлечением возможности гражданского общества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сосредотачивают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свои усилия на работе по следующим направлениям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421" y="3238281"/>
            <a:ext cx="4024313" cy="362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317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1. информационно-аналитическое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обеспечение противодействия терроризму и экстремизму (выпуск всевозможных памяток, брошюр, книг, обращений, плакатов, социальной рекламы, объективные публикации в прессе о деятельности правоохранительных органов, оперативных штабов и антитеррористических комиссий, создание тематических документальных фильмов и видеороликов и т.д.);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4785" r="34785"/>
          <a:stretch/>
        </p:blipFill>
        <p:spPr>
          <a:xfrm>
            <a:off x="4716016" y="4454256"/>
            <a:ext cx="2194339" cy="24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19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2. пропагандистское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обеспечение (своевременное доведение объективной информации о результатах деятельности в указанной сфере); контрпропагандистское (адекватная и своевременная реакция на дезинформацию, выступления, высказывания прекративших свою преступную деятельность главарей бандформирований, распространение листовок и пропагандистской литературы);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5895" t="26375" r="15083" b="36103"/>
          <a:stretch/>
        </p:blipFill>
        <p:spPr>
          <a:xfrm>
            <a:off x="1945460" y="5189375"/>
            <a:ext cx="5253080" cy="166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74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3. идеологическое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(формирование религиозной и межнациональной терпимости, патриотизма, здорового образа жизни, приоритетов общечеловеческих ценностей и т.д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.);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4. образовательное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направление (создание системы подготовки специалистов, в том числе из числа гражданских лиц, в области информационного противодействия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терроризму и экстремизму).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4555141"/>
            <a:ext cx="4093972" cy="230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83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5. организационное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(содействие деятельности общественных и религиозных объединений традиционной конструктивной, в том числе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антитеррористической и антиэкстремистской,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направленности; взаимодействие со СМИ, проведение конференций, слётов, «круглых столов», конкурсов на лучшие материалы антитеррористического характера и т.д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.).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7869" y="4650816"/>
            <a:ext cx="4401133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6709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Для победы над экстремизмом и терроризмом, избавления от этого опаснейшего негативного социального явления необходимо объединение всех сил общества, разумное их использование, духовно-нравственная и психологическая работа с молодежью. Важна постоянная и комплексная работа по профилактике преступности, наркомании, экстремизма, безнадзорности и правонарушений, особенно, в молодежной среде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.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584" y="4797152"/>
            <a:ext cx="2147987" cy="214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41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Террористический акт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- совершение взрыва, поджога или иных действий, устрашающих население и создающих опасность гибели человека, причинения значительного имущественного ущерба либо наступления иных тяжких последствий, в целях дестабилизации деятельности органов власти или международных организаций либо воздействия на принятие ими решений, а также угроза совершения указанных действий в тех же целях.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4653136"/>
            <a:ext cx="2683819" cy="225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83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400599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Чтобы противостоять экстремизму и терроризму, для результативной профилактики и борьбы, необходимо изучение всех аспектов и особенностей этих опасных для общества явлений. Экстремизм и терроризм – это крайний по форме агрессивный вызов человечеству, и любые акты экстремизма и терроризма являются преступными, и не имеют оправдания независимо от мотивов, форм и методов.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6438" y="4437112"/>
            <a:ext cx="4968279" cy="27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411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433387"/>
          </a:xfrm>
        </p:spPr>
        <p:txBody>
          <a:bodyPr/>
          <a:lstStyle/>
          <a:p>
            <a:pPr algn="ctr"/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Противодействие терроризму и экстремизму</a:t>
            </a:r>
            <a:endParaRPr lang="ru-RU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260" y="1196752"/>
            <a:ext cx="7849245" cy="5400599"/>
          </a:xfrm>
        </p:spPr>
        <p:txBody>
          <a:bodyPr/>
          <a:lstStyle/>
          <a:p>
            <a:pPr marL="0" indent="0" algn="ctr">
              <a:lnSpc>
                <a:spcPts val="5000"/>
              </a:lnSpc>
              <a:spcBef>
                <a:spcPts val="0"/>
              </a:spcBef>
              <a:buNone/>
            </a:pPr>
            <a:r>
              <a:rPr lang="ru-RU" altLang="ko-KR" sz="4000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Противодействие терроризму и экстремизму в Российской Федерации – это одна из наиболее важных задач обеспечения безопасности на государственном уровне.</a:t>
            </a:r>
          </a:p>
        </p:txBody>
      </p:sp>
    </p:spTree>
    <p:extLst>
      <p:ext uri="{BB962C8B-B14F-4D97-AF65-F5344CB8AC3E}">
        <p14:creationId xmlns:p14="http://schemas.microsoft.com/office/powerpoint/2010/main" val="2543925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620688"/>
            <a:ext cx="7056438" cy="6048671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Спасибо</a:t>
            </a:r>
            <a:br>
              <a:rPr lang="ru-RU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за</a:t>
            </a:r>
            <a:br>
              <a:rPr lang="ru-RU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внимание!</a:t>
            </a:r>
            <a:endParaRPr lang="en-US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Противодействие терроризму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- деятельность органов государственной власти и органов местного самоуправления, а также физических и юридических лиц по предупреждению терроризма, в том числе по выявлению и последующему устранению причин и условий, способствующих совершению террористических актов, выявлению, предупреждению, пресечению, раскрытию и расследованию террористического акта, минимизации и (или) ликвидации последствий проявлений терроризма.</a:t>
            </a:r>
          </a:p>
        </p:txBody>
      </p:sp>
    </p:spTree>
    <p:extLst>
      <p:ext uri="{BB962C8B-B14F-4D97-AF65-F5344CB8AC3E}">
        <p14:creationId xmlns:p14="http://schemas.microsoft.com/office/powerpoint/2010/main" val="369918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Экстремистская деятельность (экстремизм</a:t>
            </a: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):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- насильственное изменение основ конституционного строя и (или) нарушение территориальной целостности Российской Федерации (в том числе отчуждение части территории Российской Федерации), за исключением делимитации, демаркации, редемаркации Государственной границы Российской Федерации с сопредельными государствами;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публичное оправдание терроризма и иная террористическая деятельность;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582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Экстремистская деятельность (экстремизм</a:t>
            </a: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):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- возбуждение социальной, расовой, национальной или религиозной розни;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пропаганда исключительности, превосходства либо неполноценности человека по признаку его социальной, расовой, национальной, религиозной или языковой принадлежности или отношения к религии;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нарушение прав, свобод и законных интересов человека и гражданина в зависимости от его социальной, расовой, национальной, религиозной или языковой принадлежности или отношения к религии;</a:t>
            </a:r>
          </a:p>
        </p:txBody>
      </p:sp>
    </p:spTree>
    <p:extLst>
      <p:ext uri="{BB962C8B-B14F-4D97-AF65-F5344CB8AC3E}">
        <p14:creationId xmlns:p14="http://schemas.microsoft.com/office/powerpoint/2010/main" val="78184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Экстремистская деятельность (экстремизм</a:t>
            </a: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):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- воспрепятствование осуществлению гражданами их избирательных прав и права на участие в референдуме или нарушение тайны голосования, соединенные с насилием либо угрозой его применения;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воспрепятствование законной деятельности государственных органов, органов местного самоуправления, избирательных комиссий, общественных и религиозных объединений или иных организаций, соединенное с насилием либо угрозой его применения;</a:t>
            </a:r>
          </a:p>
        </p:txBody>
      </p:sp>
    </p:spTree>
    <p:extLst>
      <p:ext uri="{BB962C8B-B14F-4D97-AF65-F5344CB8AC3E}">
        <p14:creationId xmlns:p14="http://schemas.microsoft.com/office/powerpoint/2010/main" val="3135666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Экстремистская деятельность (экстремизм</a:t>
            </a: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):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использование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нацистской атрибутики или символики, либо атрибутики или символики, сходных с нацистской атрибутикой или символикой до степени смешения, либо атрибутики или символики экстремистских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организаций;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- публичные призывы к осуществлению указанных деяний либо массовое распространение заведомо экстремистских материалов, а равно их изготовление или хранение в целях массового распространения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;</a:t>
            </a:r>
            <a:endParaRPr lang="ru-RU" altLang="ko-KR" sz="220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501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01208"/>
            <a:ext cx="1331913" cy="15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7200900" cy="433387"/>
          </a:xfrm>
        </p:spPr>
        <p:txBody>
          <a:bodyPr/>
          <a:lstStyle/>
          <a:p>
            <a:r>
              <a:rPr lang="ru-RU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ahoma" charset="0"/>
              </a:rPr>
              <a:t>Основные понятия</a:t>
            </a:r>
            <a:endParaRPr lang="uk-UA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956" y="764704"/>
            <a:ext cx="7849245" cy="5832647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b="1" dirty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Экстремистская деятельность (экстремизм</a:t>
            </a:r>
            <a:r>
              <a:rPr lang="ru-RU" altLang="ko-KR" sz="2200" b="1" dirty="0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):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 smtClean="0">
                <a:latin typeface="Verdana" pitchFamily="34" charset="0"/>
                <a:ea typeface="굴림" charset="-127"/>
              </a:rPr>
              <a:t>- публичное </a:t>
            </a:r>
            <a:r>
              <a:rPr lang="ru-RU" altLang="ko-KR" sz="2200" dirty="0">
                <a:latin typeface="Verdana" pitchFamily="34" charset="0"/>
                <a:ea typeface="굴림" charset="-127"/>
              </a:rPr>
              <a:t>заведомо ложное обвинение лица, замещающего государственную должность Российской Федерации или государственную должность субъекта Российской </a:t>
            </a:r>
            <a:r>
              <a:rPr lang="ru-RU" altLang="ko-KR" sz="2200" dirty="0" smtClean="0">
                <a:latin typeface="Verdana" pitchFamily="34" charset="0"/>
                <a:ea typeface="굴림" charset="-127"/>
              </a:rPr>
              <a:t>Федерации;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ko-KR" sz="2200" dirty="0">
                <a:latin typeface="Verdana" pitchFamily="34" charset="0"/>
                <a:ea typeface="굴림" charset="-127"/>
              </a:rPr>
              <a:t>- финансирование указанных деяний либо иное содействие в их организации, подготовке и осуществлении, в том числе путем предоставления учебной, полиграфической и материально-технической базы, телефонной и иных видов связи или оказания информационных услуг.</a:t>
            </a:r>
          </a:p>
        </p:txBody>
      </p:sp>
    </p:spTree>
    <p:extLst>
      <p:ext uri="{BB962C8B-B14F-4D97-AF65-F5344CB8AC3E}">
        <p14:creationId xmlns:p14="http://schemas.microsoft.com/office/powerpoint/2010/main" val="3617289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13">
      <a:dk1>
        <a:srgbClr val="4D4D4D"/>
      </a:dk1>
      <a:lt1>
        <a:srgbClr val="FFFFFF"/>
      </a:lt1>
      <a:dk2>
        <a:srgbClr val="4D4D4D"/>
      </a:dk2>
      <a:lt2>
        <a:srgbClr val="777777"/>
      </a:lt2>
      <a:accent1>
        <a:srgbClr val="969696"/>
      </a:accent1>
      <a:accent2>
        <a:srgbClr val="C0C0C0"/>
      </a:accent2>
      <a:accent3>
        <a:srgbClr val="FFFFFF"/>
      </a:accent3>
      <a:accent4>
        <a:srgbClr val="404040"/>
      </a:accent4>
      <a:accent5>
        <a:srgbClr val="C9C9C9"/>
      </a:accent5>
      <a:accent6>
        <a:srgbClr val="AEAEAE"/>
      </a:accent6>
      <a:hlink>
        <a:srgbClr val="CC0000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11163C"/>
        </a:lt2>
        <a:accent1>
          <a:srgbClr val="212B53"/>
        </a:accent1>
        <a:accent2>
          <a:srgbClr val="364481"/>
        </a:accent2>
        <a:accent3>
          <a:srgbClr val="FFFFFF"/>
        </a:accent3>
        <a:accent4>
          <a:srgbClr val="404040"/>
        </a:accent4>
        <a:accent5>
          <a:srgbClr val="ABACB3"/>
        </a:accent5>
        <a:accent6>
          <a:srgbClr val="303D74"/>
        </a:accent6>
        <a:hlink>
          <a:srgbClr val="3E498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D254C"/>
        </a:lt2>
        <a:accent1>
          <a:srgbClr val="254B83"/>
        </a:accent1>
        <a:accent2>
          <a:srgbClr val="406DAA"/>
        </a:accent2>
        <a:accent3>
          <a:srgbClr val="FFFFFF"/>
        </a:accent3>
        <a:accent4>
          <a:srgbClr val="404040"/>
        </a:accent4>
        <a:accent5>
          <a:srgbClr val="ACB1C1"/>
        </a:accent5>
        <a:accent6>
          <a:srgbClr val="39629A"/>
        </a:accent6>
        <a:hlink>
          <a:srgbClr val="3267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363B45"/>
        </a:lt2>
        <a:accent1>
          <a:srgbClr val="A99D9B"/>
        </a:accent1>
        <a:accent2>
          <a:srgbClr val="565A66"/>
        </a:accent2>
        <a:accent3>
          <a:srgbClr val="FFFFFF"/>
        </a:accent3>
        <a:accent4>
          <a:srgbClr val="404040"/>
        </a:accent4>
        <a:accent5>
          <a:srgbClr val="D1CCCB"/>
        </a:accent5>
        <a:accent6>
          <a:srgbClr val="4D515C"/>
        </a:accent6>
        <a:hlink>
          <a:srgbClr val="92715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40494F"/>
        </a:lt2>
        <a:accent1>
          <a:srgbClr val="6D7D8A"/>
        </a:accent1>
        <a:accent2>
          <a:srgbClr val="A7A7A7"/>
        </a:accent2>
        <a:accent3>
          <a:srgbClr val="FFFFFF"/>
        </a:accent3>
        <a:accent4>
          <a:srgbClr val="404040"/>
        </a:accent4>
        <a:accent5>
          <a:srgbClr val="BABFC4"/>
        </a:accent5>
        <a:accent6>
          <a:srgbClr val="979797"/>
        </a:accent6>
        <a:hlink>
          <a:srgbClr val="7F7F7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454D52"/>
        </a:lt2>
        <a:accent1>
          <a:srgbClr val="7D8B97"/>
        </a:accent1>
        <a:accent2>
          <a:srgbClr val="CBCBCB"/>
        </a:accent2>
        <a:accent3>
          <a:srgbClr val="FFFFFF"/>
        </a:accent3>
        <a:accent4>
          <a:srgbClr val="404040"/>
        </a:accent4>
        <a:accent5>
          <a:srgbClr val="BFC4C9"/>
        </a:accent5>
        <a:accent6>
          <a:srgbClr val="B8B8B8"/>
        </a:accent6>
        <a:hlink>
          <a:srgbClr val="5158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393939"/>
        </a:lt2>
        <a:accent1>
          <a:srgbClr val="858585"/>
        </a:accent1>
        <a:accent2>
          <a:srgbClr val="939393"/>
        </a:accent2>
        <a:accent3>
          <a:srgbClr val="FFFFFF"/>
        </a:accent3>
        <a:accent4>
          <a:srgbClr val="404040"/>
        </a:accent4>
        <a:accent5>
          <a:srgbClr val="C2C2C2"/>
        </a:accent5>
        <a:accent6>
          <a:srgbClr val="858585"/>
        </a:accent6>
        <a:hlink>
          <a:srgbClr val="6969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4D4D4D"/>
        </a:dk2>
        <a:lt2>
          <a:srgbClr val="4F5056"/>
        </a:lt2>
        <a:accent1>
          <a:srgbClr val="7E7F8E"/>
        </a:accent1>
        <a:accent2>
          <a:srgbClr val="C0C1C5"/>
        </a:accent2>
        <a:accent3>
          <a:srgbClr val="FFFFFF"/>
        </a:accent3>
        <a:accent4>
          <a:srgbClr val="404040"/>
        </a:accent4>
        <a:accent5>
          <a:srgbClr val="C0C0C6"/>
        </a:accent5>
        <a:accent6>
          <a:srgbClr val="AEAFB2"/>
        </a:accent6>
        <a:hlink>
          <a:srgbClr val="ACAFB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4D4D4D"/>
        </a:dk2>
        <a:lt2>
          <a:srgbClr val="85978F"/>
        </a:lt2>
        <a:accent1>
          <a:srgbClr val="9DA499"/>
        </a:accent1>
        <a:accent2>
          <a:srgbClr val="A5B9BA"/>
        </a:accent2>
        <a:accent3>
          <a:srgbClr val="FFFFFF"/>
        </a:accent3>
        <a:accent4>
          <a:srgbClr val="404040"/>
        </a:accent4>
        <a:accent5>
          <a:srgbClr val="CCCFCA"/>
        </a:accent5>
        <a:accent6>
          <a:srgbClr val="95A7A8"/>
        </a:accent6>
        <a:hlink>
          <a:srgbClr val="ABB4A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4D4D4D"/>
        </a:dk2>
        <a:lt2>
          <a:srgbClr val="484847"/>
        </a:lt2>
        <a:accent1>
          <a:srgbClr val="7C7C74"/>
        </a:accent1>
        <a:accent2>
          <a:srgbClr val="AFB2AA"/>
        </a:accent2>
        <a:accent3>
          <a:srgbClr val="FFFFFF"/>
        </a:accent3>
        <a:accent4>
          <a:srgbClr val="404040"/>
        </a:accent4>
        <a:accent5>
          <a:srgbClr val="BFBFBC"/>
        </a:accent5>
        <a:accent6>
          <a:srgbClr val="9EA19A"/>
        </a:accent6>
        <a:hlink>
          <a:srgbClr val="D4D2C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4D4D4D"/>
        </a:dk2>
        <a:lt2>
          <a:srgbClr val="18191C"/>
        </a:lt2>
        <a:accent1>
          <a:srgbClr val="1F2229"/>
        </a:accent1>
        <a:accent2>
          <a:srgbClr val="3B4A61"/>
        </a:accent2>
        <a:accent3>
          <a:srgbClr val="FFFFFF"/>
        </a:accent3>
        <a:accent4>
          <a:srgbClr val="404040"/>
        </a:accent4>
        <a:accent5>
          <a:srgbClr val="ABABAC"/>
        </a:accent5>
        <a:accent6>
          <a:srgbClr val="354257"/>
        </a:accent6>
        <a:hlink>
          <a:srgbClr val="718CA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4D4D4D"/>
        </a:dk2>
        <a:lt2>
          <a:srgbClr val="303030"/>
        </a:lt2>
        <a:accent1>
          <a:srgbClr val="C6714B"/>
        </a:accent1>
        <a:accent2>
          <a:srgbClr val="7FC3C3"/>
        </a:accent2>
        <a:accent3>
          <a:srgbClr val="FFFFFF"/>
        </a:accent3>
        <a:accent4>
          <a:srgbClr val="404040"/>
        </a:accent4>
        <a:accent5>
          <a:srgbClr val="DFBBB1"/>
        </a:accent5>
        <a:accent6>
          <a:srgbClr val="72B0B0"/>
        </a:accent6>
        <a:hlink>
          <a:srgbClr val="5D5D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4D4D4D"/>
        </a:dk1>
        <a:lt1>
          <a:srgbClr val="FFFFFF"/>
        </a:lt1>
        <a:dk2>
          <a:srgbClr val="4D4D4D"/>
        </a:dk2>
        <a:lt2>
          <a:srgbClr val="292929"/>
        </a:lt2>
        <a:accent1>
          <a:srgbClr val="4D4D4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B2B2B2"/>
        </a:accent5>
        <a:accent6>
          <a:srgbClr val="555555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3">
        <a:dk1>
          <a:srgbClr val="4D4D4D"/>
        </a:dk1>
        <a:lt1>
          <a:srgbClr val="FFFFFF"/>
        </a:lt1>
        <a:dk2>
          <a:srgbClr val="4D4D4D"/>
        </a:dk2>
        <a:lt2>
          <a:srgbClr val="777777"/>
        </a:lt2>
        <a:accent1>
          <a:srgbClr val="969696"/>
        </a:accent1>
        <a:accent2>
          <a:srgbClr val="C0C0C0"/>
        </a:accent2>
        <a:accent3>
          <a:srgbClr val="FFFFFF"/>
        </a:accent3>
        <a:accent4>
          <a:srgbClr val="404040"/>
        </a:accent4>
        <a:accent5>
          <a:srgbClr val="C9C9C9"/>
        </a:accent5>
        <a:accent6>
          <a:srgbClr val="AEAEAE"/>
        </a:accent6>
        <a:hlink>
          <a:srgbClr val="CC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</TotalTime>
  <Words>1585</Words>
  <Application>Microsoft Office PowerPoint</Application>
  <PresentationFormat>Экран (4:3)</PresentationFormat>
  <Paragraphs>137</Paragraphs>
  <Slides>32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굴림</vt:lpstr>
      <vt:lpstr>Tahoma</vt:lpstr>
      <vt:lpstr>Verdana</vt:lpstr>
      <vt:lpstr>template</vt:lpstr>
      <vt:lpstr>Общественно-государственная система противодействия экстремизму и терроризму</vt:lpstr>
      <vt:lpstr>Основные понятия</vt:lpstr>
      <vt:lpstr>Основные понятия</vt:lpstr>
      <vt:lpstr>Основные понятия</vt:lpstr>
      <vt:lpstr>Основные понятия</vt:lpstr>
      <vt:lpstr>Основные понятия</vt:lpstr>
      <vt:lpstr>Основные понятия</vt:lpstr>
      <vt:lpstr>Основные понятия</vt:lpstr>
      <vt:lpstr>Основные понятия</vt:lpstr>
      <vt:lpstr>Правовая основа</vt:lpstr>
      <vt:lpstr>Правовая основа</vt:lpstr>
      <vt:lpstr>Противодействие экстремизму и терроризму</vt:lpstr>
      <vt:lpstr>Противодействие экстремизму и терроризму</vt:lpstr>
      <vt:lpstr>Общегосударственная система противодействия терроризму и экстремизму</vt:lpstr>
      <vt:lpstr>Общегосударственная система противодействия терроризму и экстремизму</vt:lpstr>
      <vt:lpstr>Общегосударственная система противодействия терроризму и экстремизму</vt:lpstr>
      <vt:lpstr>Общегосударственная система противодействия терроризму и экстремизму</vt:lpstr>
      <vt:lpstr>Общегосударственная система противодействия терроризму и экстремизму</vt:lpstr>
      <vt:lpstr>Основные принципы противодействия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Противодействие терроризму и экстремизму</vt:lpstr>
      <vt:lpstr>Спасибо за внимание!</vt:lpstr>
    </vt:vector>
  </TitlesOfParts>
  <Company>-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PoweredTemplates.com</dc:creator>
  <cp:lastModifiedBy>UrDor</cp:lastModifiedBy>
  <cp:revision>127</cp:revision>
  <dcterms:created xsi:type="dcterms:W3CDTF">2006-06-13T13:38:55Z</dcterms:created>
  <dcterms:modified xsi:type="dcterms:W3CDTF">2025-04-20T13:53:43Z</dcterms:modified>
</cp:coreProperties>
</file>